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handoutMasterIdLst>
    <p:handoutMasterId r:id="rId14"/>
  </p:handoutMasterIdLst>
  <p:sldIdLst>
    <p:sldId id="256" r:id="rId2"/>
    <p:sldId id="274" r:id="rId3"/>
    <p:sldId id="272" r:id="rId4"/>
    <p:sldId id="281" r:id="rId5"/>
    <p:sldId id="261" r:id="rId6"/>
    <p:sldId id="262" r:id="rId7"/>
    <p:sldId id="264" r:id="rId8"/>
    <p:sldId id="263" r:id="rId9"/>
    <p:sldId id="265" r:id="rId10"/>
    <p:sldId id="266" r:id="rId11"/>
    <p:sldId id="267" r:id="rId12"/>
    <p:sldId id="268" r:id="rId13"/>
  </p:sldIdLst>
  <p:sldSz cx="12192000" cy="6858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63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703D4822-BCB8-4C1B-9E90-541674B10C49}" type="datetimeFigureOut">
              <a:rPr lang="en-AU" smtClean="0"/>
              <a:t>20/03/2019</a:t>
            </a:fld>
            <a:endParaRPr lang="en-AU"/>
          </a:p>
        </p:txBody>
      </p:sp>
      <p:sp>
        <p:nvSpPr>
          <p:cNvPr id="4" name="Footer Placeholder 3"/>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B2A9B704-CBEA-4A28-8BBB-483DBB068E82}" type="slidenum">
              <a:rPr lang="en-AU" smtClean="0"/>
              <a:t>‹#›</a:t>
            </a:fld>
            <a:endParaRPr lang="en-AU"/>
          </a:p>
        </p:txBody>
      </p:sp>
    </p:spTree>
    <p:extLst>
      <p:ext uri="{BB962C8B-B14F-4D97-AF65-F5344CB8AC3E}">
        <p14:creationId xmlns:p14="http://schemas.microsoft.com/office/powerpoint/2010/main" val="156336393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DB8B654-9D07-4678-82B5-29A2AF74328E}" type="datetimeFigureOut">
              <a:rPr lang="en-AU" smtClean="0"/>
              <a:t>20/03/2019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3883363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B8B654-9D07-4678-82B5-29A2AF74328E}" type="datetimeFigureOut">
              <a:rPr lang="en-AU" smtClean="0"/>
              <a:t>20/03/2019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353086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EDB8B654-9D07-4678-82B5-29A2AF74328E}" type="datetimeFigureOut">
              <a:rPr lang="en-AU" smtClean="0"/>
              <a:t>20/03/2019</a:t>
            </a:fld>
            <a:endParaRPr lang="en-A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77C56FE-C97F-4F27-8AC1-021E91E84A6D}" type="slidenum">
              <a:rPr lang="en-AU" smtClean="0"/>
              <a:t>‹#›</a:t>
            </a:fld>
            <a:endParaRPr lang="en-AU"/>
          </a:p>
        </p:txBody>
      </p:sp>
    </p:spTree>
    <p:extLst>
      <p:ext uri="{BB962C8B-B14F-4D97-AF65-F5344CB8AC3E}">
        <p14:creationId xmlns:p14="http://schemas.microsoft.com/office/powerpoint/2010/main" val="311512874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DB8B654-9D07-4678-82B5-29A2AF74328E}" type="datetimeFigureOut">
              <a:rPr lang="en-AU" smtClean="0"/>
              <a:t>20/03/2019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3048284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DB8B654-9D07-4678-82B5-29A2AF74328E}" type="datetimeFigureOut">
              <a:rPr lang="en-AU" smtClean="0"/>
              <a:t>20/03/2019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449157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DB8B654-9D07-4678-82B5-29A2AF74328E}" type="datetimeFigureOut">
              <a:rPr lang="en-AU" smtClean="0"/>
              <a:t>20/03/2019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2657658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8B654-9D07-4678-82B5-29A2AF74328E}" type="datetimeFigureOut">
              <a:rPr lang="en-AU" smtClean="0"/>
              <a:t>20/03/2019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3467926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DB8B654-9D07-4678-82B5-29A2AF74328E}" type="datetimeFigureOut">
              <a:rPr lang="en-AU" smtClean="0"/>
              <a:t>20/03/2019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425711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DB8B654-9D07-4678-82B5-29A2AF74328E}" type="datetimeFigureOut">
              <a:rPr lang="en-AU" smtClean="0"/>
              <a:t>20/03/2019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4107435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B8B654-9D07-4678-82B5-29A2AF74328E}" type="datetimeFigureOut">
              <a:rPr lang="en-AU" smtClean="0"/>
              <a:t>20/03/2019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85919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EDB8B654-9D07-4678-82B5-29A2AF74328E}" type="datetimeFigureOut">
              <a:rPr lang="en-AU" smtClean="0"/>
              <a:t>20/03/2019</a:t>
            </a:fld>
            <a:endParaRPr lang="en-AU"/>
          </a:p>
        </p:txBody>
      </p:sp>
      <p:sp>
        <p:nvSpPr>
          <p:cNvPr id="5" name="Footer Placeholder 4"/>
          <p:cNvSpPr>
            <a:spLocks noGrp="1"/>
          </p:cNvSpPr>
          <p:nvPr>
            <p:ph type="ftr" sz="quarter" idx="11"/>
          </p:nvPr>
        </p:nvSpPr>
        <p:spPr>
          <a:xfrm>
            <a:off x="3776135" y="6422854"/>
            <a:ext cx="4279669" cy="365125"/>
          </a:xfrm>
        </p:spPr>
        <p:txBody>
          <a:bodyPr/>
          <a:lstStyle/>
          <a:p>
            <a:endParaRPr lang="en-AU"/>
          </a:p>
        </p:txBody>
      </p:sp>
      <p:sp>
        <p:nvSpPr>
          <p:cNvPr id="6" name="Slide Number Placeholder 5"/>
          <p:cNvSpPr>
            <a:spLocks noGrp="1"/>
          </p:cNvSpPr>
          <p:nvPr>
            <p:ph type="sldNum" sz="quarter" idx="12"/>
          </p:nvPr>
        </p:nvSpPr>
        <p:spPr>
          <a:xfrm>
            <a:off x="8073048" y="6422854"/>
            <a:ext cx="879759" cy="365125"/>
          </a:xfrm>
        </p:spPr>
        <p:txBody>
          <a:bodyPr/>
          <a:lstStyle/>
          <a:p>
            <a:fld id="{677C56FE-C97F-4F27-8AC1-021E91E84A6D}" type="slidenum">
              <a:rPr lang="en-AU" smtClean="0"/>
              <a:t>‹#›</a:t>
            </a:fld>
            <a:endParaRPr lang="en-AU"/>
          </a:p>
        </p:txBody>
      </p:sp>
    </p:spTree>
    <p:extLst>
      <p:ext uri="{BB962C8B-B14F-4D97-AF65-F5344CB8AC3E}">
        <p14:creationId xmlns:p14="http://schemas.microsoft.com/office/powerpoint/2010/main" val="2183497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EDB8B654-9D07-4678-82B5-29A2AF74328E}" type="datetimeFigureOut">
              <a:rPr lang="en-AU" smtClean="0"/>
              <a:t>20/03/2019</a:t>
            </a:fld>
            <a:endParaRPr lang="en-AU"/>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AU"/>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677C56FE-C97F-4F27-8AC1-021E91E84A6D}" type="slidenum">
              <a:rPr lang="en-AU" smtClean="0"/>
              <a:t>‹#›</a:t>
            </a:fld>
            <a:endParaRPr lang="en-AU"/>
          </a:p>
        </p:txBody>
      </p:sp>
    </p:spTree>
    <p:extLst>
      <p:ext uri="{BB962C8B-B14F-4D97-AF65-F5344CB8AC3E}">
        <p14:creationId xmlns:p14="http://schemas.microsoft.com/office/powerpoint/2010/main" val="150679699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smtClean="0"/>
              <a:t>2019 </a:t>
            </a:r>
            <a:r>
              <a:rPr lang="en-AU" dirty="0" err="1" smtClean="0"/>
              <a:t>lotg</a:t>
            </a:r>
            <a:r>
              <a:rPr lang="en-AU" dirty="0" smtClean="0"/>
              <a:t> changes</a:t>
            </a:r>
            <a:endParaRPr lang="en-AU" dirty="0"/>
          </a:p>
        </p:txBody>
      </p:sp>
      <p:sp>
        <p:nvSpPr>
          <p:cNvPr id="3" name="Subtitle 2"/>
          <p:cNvSpPr>
            <a:spLocks noGrp="1"/>
          </p:cNvSpPr>
          <p:nvPr>
            <p:ph type="subTitle" idx="1"/>
          </p:nvPr>
        </p:nvSpPr>
        <p:spPr/>
        <p:txBody>
          <a:bodyPr/>
          <a:lstStyle/>
          <a:p>
            <a:endParaRPr lang="en-AU"/>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4256021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JUNIOR COORDINATORS </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smtClean="0"/>
              <a:t>Key Duties of a Junior Coordinator </a:t>
            </a:r>
            <a:endParaRPr lang="en-US" b="1" u="sng" dirty="0"/>
          </a:p>
          <a:p>
            <a:r>
              <a:rPr lang="en-US" dirty="0" smtClean="0"/>
              <a:t> Mentor junior referees within their assigned age group.</a:t>
            </a:r>
            <a:endParaRPr lang="en-US" dirty="0"/>
          </a:p>
          <a:p>
            <a:r>
              <a:rPr lang="en-US" dirty="0"/>
              <a:t> </a:t>
            </a:r>
            <a:r>
              <a:rPr lang="en-US" dirty="0" smtClean="0"/>
              <a:t>Assist junior referees to create short-term and achievable goals.</a:t>
            </a:r>
            <a:endParaRPr lang="en-US" dirty="0"/>
          </a:p>
          <a:p>
            <a:r>
              <a:rPr lang="en-US" dirty="0"/>
              <a:t> </a:t>
            </a:r>
            <a:r>
              <a:rPr lang="en-US" dirty="0" smtClean="0"/>
              <a:t>Monitor progress by following up with junior referees on a regular basis.</a:t>
            </a:r>
            <a:endParaRPr lang="en-US" dirty="0"/>
          </a:p>
          <a:p>
            <a:r>
              <a:rPr lang="en-US" dirty="0"/>
              <a:t> </a:t>
            </a:r>
            <a:r>
              <a:rPr lang="en-US" dirty="0" smtClean="0"/>
              <a:t>Answer questions relating to the Laws of the Game and provide practical referees advice. </a:t>
            </a:r>
            <a:endParaRPr lang="en-US" dirty="0"/>
          </a:p>
          <a:p>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3301420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4 – THE PLAYERS' EQUIPMENT</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Small, mobile, hand-held electronic or communication devices are permitted in the technical area</a:t>
            </a:r>
            <a:br>
              <a:rPr lang="en-US" dirty="0"/>
            </a:br>
            <a:r>
              <a:rPr lang="en-US" dirty="0"/>
              <a:t>if used for coaching/tactical reasons or player welfare. A team official will be dismissed from the technical area for use of </a:t>
            </a:r>
            <a:r>
              <a:rPr lang="en-US" dirty="0" err="1"/>
              <a:t>unauthorised</a:t>
            </a:r>
            <a:r>
              <a:rPr lang="en-US" dirty="0"/>
              <a:t> equipment or inappropriate behavior stemming from communication equipment </a:t>
            </a:r>
            <a:r>
              <a:rPr lang="en-US" dirty="0" smtClean="0"/>
              <a:t>use. </a:t>
            </a:r>
          </a:p>
          <a:p>
            <a:endParaRPr lang="en-US" dirty="0"/>
          </a:p>
          <a:p>
            <a:r>
              <a:rPr lang="en-US" dirty="0"/>
              <a:t> Whilst wearable tracking systems technology may be worn in official competitions under FIFA auspices, locally, this does not mean Fitbits, </a:t>
            </a:r>
            <a:r>
              <a:rPr lang="en-US" dirty="0" err="1" smtClean="0"/>
              <a:t>Garmins</a:t>
            </a:r>
            <a:r>
              <a:rPr lang="en-US" dirty="0" smtClean="0"/>
              <a:t>, etc.</a:t>
            </a:r>
            <a:endParaRPr lang="en-US" dirty="0"/>
          </a:p>
          <a:p>
            <a:pPr marL="0" indent="0">
              <a:buNone/>
            </a:pPr>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2404470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149" y="284176"/>
            <a:ext cx="10124850" cy="1508760"/>
          </a:xfrm>
        </p:spPr>
        <p:txBody>
          <a:bodyPr/>
          <a:lstStyle/>
          <a:p>
            <a:r>
              <a:rPr lang="en-AU" dirty="0" smtClean="0"/>
              <a:t>LAW 4 – THE PLAYERS' EQUIPMENT </a:t>
            </a:r>
            <a:r>
              <a:rPr lang="en-AU" dirty="0" err="1" smtClean="0"/>
              <a:t>cont</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smtClean="0"/>
              <a:t>Any slogan, statement or image that is religious, personal or political are not permitted on all equipment (including clothing). This applies to players, substitutes and team officials in the technical area.</a:t>
            </a:r>
          </a:p>
          <a:p>
            <a:endParaRPr lang="en-US" dirty="0" smtClean="0"/>
          </a:p>
          <a:p>
            <a:r>
              <a:rPr lang="en-US" dirty="0" smtClean="0"/>
              <a:t>If a player permitted to leave the field to correct their equipment returns without the referee’s permission and interferes with play, they are cautioned and </a:t>
            </a:r>
            <a:r>
              <a:rPr lang="en-US" dirty="0" err="1" smtClean="0"/>
              <a:t>penalised</a:t>
            </a:r>
            <a:r>
              <a:rPr lang="en-US" dirty="0" smtClean="0"/>
              <a:t> with a direct free kick (or penalty kick). If no interference, the player is cautioned and an indirect free kick is awarded from the position of the ball when play was stopped.</a:t>
            </a:r>
          </a:p>
          <a:p>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888934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5 – THE referee</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Changes around the use of and definition of VAR do not apply to MWFRA. A player who excessively signals the outline of a TV may be cautioned for unsporting </a:t>
            </a:r>
            <a:r>
              <a:rPr lang="en-US" dirty="0" err="1"/>
              <a:t>behaviour</a:t>
            </a:r>
            <a:r>
              <a:rPr lang="en-US" dirty="0"/>
              <a:t>.  </a:t>
            </a:r>
          </a:p>
          <a:p>
            <a:endParaRPr lang="en-US" dirty="0"/>
          </a:p>
          <a:p>
            <a:r>
              <a:rPr lang="en-US" dirty="0"/>
              <a:t> Referees and other on-field match officials are prohibited from wearing </a:t>
            </a:r>
            <a:r>
              <a:rPr lang="en-US" dirty="0" err="1"/>
              <a:t>jewellery</a:t>
            </a:r>
            <a:r>
              <a:rPr lang="en-US" dirty="0"/>
              <a:t> or any other electronic equipment, including </a:t>
            </a:r>
            <a:r>
              <a:rPr lang="en-US" dirty="0" smtClean="0"/>
              <a:t>cameras.</a:t>
            </a:r>
            <a:endParaRPr lang="en-US" dirty="0"/>
          </a:p>
          <a:p>
            <a:endParaRPr lang="en-US" dirty="0"/>
          </a:p>
          <a:p>
            <a:r>
              <a:rPr lang="en-US" dirty="0"/>
              <a:t>The referee has the power to show yellow or red cards and where competition rules permit, temporarily dismiss a player, from entering the field of play at the start of the match until after the match has ended, including during the half-time interval, extra time and kicks from the penalty mark.</a:t>
            </a:r>
          </a:p>
          <a:p>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743742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6 – THE OTHER MATCH OFFICIALS</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Distinction between on-field match officials and the video match officials. This does not apply to </a:t>
            </a:r>
            <a:r>
              <a:rPr lang="en-US" dirty="0" smtClean="0"/>
              <a:t>MWFRA. </a:t>
            </a:r>
            <a:endParaRPr lang="en-US" dirty="0"/>
          </a:p>
          <a:p>
            <a:endParaRPr lang="en-US" dirty="0"/>
          </a:p>
          <a:p>
            <a:r>
              <a:rPr lang="en-US" dirty="0"/>
              <a:t> The on-field match officials consist of the referee, assistant referees and fourth official within MWFRA. The match officials should assist the referee inspecting the field of play prior to kick-off</a:t>
            </a:r>
          </a:p>
          <a:p>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1227946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7 – THE DURATION OF THE MATCH</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A short drinks break (which not exceed one minute) is permitted at the interval of half-time in extra time. This restriction does not apply to medical ‘cooling breaks’ (</a:t>
            </a:r>
            <a:r>
              <a:rPr lang="en-US" dirty="0" err="1"/>
              <a:t>eg</a:t>
            </a:r>
            <a:r>
              <a:rPr lang="en-US" dirty="0"/>
              <a:t>. very hot days</a:t>
            </a:r>
            <a:r>
              <a:rPr lang="en-US" dirty="0" smtClean="0"/>
              <a:t>).</a:t>
            </a:r>
            <a:endParaRPr lang="en-US" dirty="0"/>
          </a:p>
          <a:p>
            <a:endParaRPr lang="en-US" dirty="0" smtClean="0"/>
          </a:p>
          <a:p>
            <a:r>
              <a:rPr lang="en-US" dirty="0"/>
              <a:t>Allowance must be made by the referee for time ‘lost’ in that half for drinks </a:t>
            </a:r>
            <a:r>
              <a:rPr lang="en-US" dirty="0" smtClean="0"/>
              <a:t>breaks.</a:t>
            </a:r>
            <a:endParaRPr lang="en-US" dirty="0"/>
          </a:p>
          <a:p>
            <a:endParaRPr lang="en-US" dirty="0"/>
          </a:p>
          <a:p>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402780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10 – determining the outcome </a:t>
            </a:r>
            <a:br>
              <a:rPr lang="en-AU" dirty="0" smtClean="0"/>
            </a:br>
            <a:r>
              <a:rPr lang="en-AU" dirty="0"/>
              <a:t>	</a:t>
            </a:r>
            <a:r>
              <a:rPr lang="en-AU" dirty="0" smtClean="0"/>
              <a:t>	   of the match</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Kicks from the penalty mark – a goal keeper who is unable to continue before or during the kicks may be replaced. However, the replacement for the goalkeeper cannot take a kick in that ‘round’ if the goalkeeper has already taken a </a:t>
            </a:r>
            <a:r>
              <a:rPr lang="en-US" dirty="0" smtClean="0"/>
              <a:t>kick.</a:t>
            </a:r>
            <a:endParaRPr lang="en-US" dirty="0"/>
          </a:p>
          <a:p>
            <a:endParaRPr lang="en-US" dirty="0"/>
          </a:p>
          <a:p>
            <a:pPr marL="0" indent="0">
              <a:buNone/>
            </a:pPr>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3017243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12 – FOULS &amp; MISCONDUCT</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If a player bites anyone it is a direct free kick and a sending-off </a:t>
            </a:r>
            <a:r>
              <a:rPr lang="en-US" dirty="0" smtClean="0"/>
              <a:t>offence.</a:t>
            </a:r>
            <a:endParaRPr lang="en-US" dirty="0"/>
          </a:p>
          <a:p>
            <a:endParaRPr lang="en-US" dirty="0"/>
          </a:p>
          <a:p>
            <a:r>
              <a:rPr lang="en-US" dirty="0"/>
              <a:t> Throwing an object or making contact with the ball using a held object is a direct free kick or penalty (but no longer a form of handball). This so a goalkeeper can be </a:t>
            </a:r>
            <a:r>
              <a:rPr lang="en-US" dirty="0" err="1"/>
              <a:t>penalised</a:t>
            </a:r>
            <a:r>
              <a:rPr lang="en-US" dirty="0"/>
              <a:t> for such conduct within their penalty </a:t>
            </a:r>
            <a:r>
              <a:rPr lang="en-US" dirty="0" smtClean="0"/>
              <a:t>area.</a:t>
            </a:r>
            <a:endParaRPr lang="en-US" dirty="0"/>
          </a:p>
          <a:p>
            <a:endParaRPr lang="en-US" dirty="0"/>
          </a:p>
          <a:p>
            <a:r>
              <a:rPr lang="en-US" dirty="0"/>
              <a:t> If the ball rebounds from the goalkeeper (</a:t>
            </a:r>
            <a:r>
              <a:rPr lang="en-US" dirty="0" err="1"/>
              <a:t>eg</a:t>
            </a:r>
            <a:r>
              <a:rPr lang="en-US" dirty="0"/>
              <a:t>. parry) this does not prevent the goalkeeper handling the ball a second time even if the first attempt to catch/hold the ball was deliberate (</a:t>
            </a:r>
            <a:r>
              <a:rPr lang="en-US" dirty="0" err="1"/>
              <a:t>ie</a:t>
            </a:r>
            <a:r>
              <a:rPr lang="en-US" dirty="0"/>
              <a:t>. technically controlled the ball</a:t>
            </a:r>
            <a:r>
              <a:rPr lang="en-US" dirty="0" smtClean="0"/>
              <a:t>).</a:t>
            </a:r>
            <a:endParaRPr lang="en-US" dirty="0"/>
          </a:p>
          <a:p>
            <a:endParaRPr lang="en-US" dirty="0"/>
          </a:p>
          <a:p>
            <a:endParaRPr lang="en-US" dirty="0"/>
          </a:p>
          <a:p>
            <a:pPr marL="0" indent="0">
              <a:buNone/>
            </a:pPr>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1764299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12 – FOULS &amp; MISCONDUCT cont.</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smtClean="0"/>
              <a:t>If </a:t>
            </a:r>
            <a:r>
              <a:rPr lang="en-US" dirty="0"/>
              <a:t>the referee plays advantage for DOGSO the offender is cautioned (YC) whether or not a goal is </a:t>
            </a:r>
            <a:r>
              <a:rPr lang="en-US" dirty="0" smtClean="0"/>
              <a:t>scored.</a:t>
            </a:r>
            <a:endParaRPr lang="en-US" dirty="0"/>
          </a:p>
          <a:p>
            <a:endParaRPr lang="en-US" dirty="0"/>
          </a:p>
          <a:p>
            <a:r>
              <a:rPr lang="en-US" dirty="0"/>
              <a:t> Where 2 separate </a:t>
            </a:r>
            <a:r>
              <a:rPr lang="en-US" dirty="0" err="1"/>
              <a:t>cautionable</a:t>
            </a:r>
            <a:r>
              <a:rPr lang="en-US" dirty="0"/>
              <a:t> (YC) offences are committed in close proximity, both cautions (YCs) must be issued (</a:t>
            </a:r>
            <a:r>
              <a:rPr lang="en-US" dirty="0" err="1"/>
              <a:t>eg</a:t>
            </a:r>
            <a:r>
              <a:rPr lang="en-US" dirty="0"/>
              <a:t>. entering field without permission then dissent); same principle applies to sending off </a:t>
            </a:r>
            <a:r>
              <a:rPr lang="en-US" dirty="0" smtClean="0"/>
              <a:t>offences.</a:t>
            </a:r>
            <a:endParaRPr lang="en-US" dirty="0"/>
          </a:p>
          <a:p>
            <a:endParaRPr lang="en-US" dirty="0"/>
          </a:p>
          <a:p>
            <a:r>
              <a:rPr lang="en-US" dirty="0"/>
              <a:t> If, when the ball is in play, a player commits an offence outside the field of play against substitutes or team official from their own team, it is an indirect free kick on the boundary </a:t>
            </a:r>
            <a:r>
              <a:rPr lang="en-US" dirty="0" smtClean="0"/>
              <a:t>line.</a:t>
            </a:r>
            <a:endParaRPr lang="en-US" dirty="0"/>
          </a:p>
          <a:p>
            <a:endParaRPr lang="en-US" dirty="0"/>
          </a:p>
          <a:p>
            <a:pPr marL="0" indent="0">
              <a:buNone/>
            </a:pPr>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2313284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13 – FREE KICKS</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Clarification that direct and indirect free kicks can also be awarded to the opposing team for offences by a player, substitute, substituted or sent off player, or a team </a:t>
            </a:r>
            <a:r>
              <a:rPr lang="en-US" dirty="0" smtClean="0"/>
              <a:t>official.</a:t>
            </a:r>
            <a:endParaRPr lang="en-US" dirty="0"/>
          </a:p>
          <a:p>
            <a:endParaRPr lang="en-US" dirty="0"/>
          </a:p>
          <a:p>
            <a:pPr marL="0" indent="0">
              <a:buNone/>
            </a:pPr>
            <a:endParaRPr lang="en-US" dirty="0"/>
          </a:p>
          <a:p>
            <a:pPr marL="0" indent="0">
              <a:buNone/>
            </a:pPr>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3337222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LAW 15 – THE THROW IN </a:t>
            </a:r>
            <a:endParaRPr lang="en-AU" dirty="0"/>
          </a:p>
        </p:txBody>
      </p:sp>
      <p:sp>
        <p:nvSpPr>
          <p:cNvPr id="3" name="Content Placeholder 2"/>
          <p:cNvSpPr>
            <a:spLocks noGrp="1"/>
          </p:cNvSpPr>
          <p:nvPr>
            <p:ph idx="1"/>
          </p:nvPr>
        </p:nvSpPr>
        <p:spPr>
          <a:xfrm>
            <a:off x="139336" y="2011679"/>
            <a:ext cx="11965577" cy="4737463"/>
          </a:xfrm>
        </p:spPr>
        <p:txBody>
          <a:bodyPr>
            <a:normAutofit/>
          </a:bodyPr>
          <a:lstStyle/>
          <a:p>
            <a:pPr marL="0" indent="0">
              <a:buNone/>
            </a:pPr>
            <a:r>
              <a:rPr lang="en-US" b="1" u="sng" dirty="0"/>
              <a:t>Summary of </a:t>
            </a:r>
            <a:r>
              <a:rPr lang="en-US" b="1" u="sng" dirty="0" smtClean="0"/>
              <a:t>Changes</a:t>
            </a:r>
            <a:endParaRPr lang="en-US" b="1" u="sng" dirty="0"/>
          </a:p>
          <a:p>
            <a:r>
              <a:rPr lang="en-US" dirty="0"/>
              <a:t>A player must stand to take a throw-in (kneeling, sitting etc. is not permitted)</a:t>
            </a:r>
          </a:p>
          <a:p>
            <a:endParaRPr lang="en-US" dirty="0"/>
          </a:p>
          <a:p>
            <a:pPr marL="0" indent="0">
              <a:buNone/>
            </a:pPr>
            <a:endParaRPr lang="en-US" dirty="0"/>
          </a:p>
          <a:p>
            <a:pPr marL="0" indent="0">
              <a:buNone/>
            </a:pPr>
            <a:endParaRPr lang="en-AU" dirty="0"/>
          </a:p>
        </p:txBody>
      </p:sp>
      <p:pic>
        <p:nvPicPr>
          <p:cNvPr id="4" name="Picture 3" descr="A picture containing queen&#10;&#10;Description automatically generated">
            <a:extLst>
              <a:ext uri="{FF2B5EF4-FFF2-40B4-BE49-F238E27FC236}">
                <a16:creationId xmlns:a16="http://schemas.microsoft.com/office/drawing/2014/main" id="{44C5A4DB-E25B-D44D-BF78-A98374A7C692}"/>
              </a:ext>
            </a:extLst>
          </p:cNvPr>
          <p:cNvPicPr>
            <a:picLocks noChangeAspect="1"/>
          </p:cNvPicPr>
          <p:nvPr/>
        </p:nvPicPr>
        <p:blipFill>
          <a:blip r:embed="rId2"/>
          <a:stretch>
            <a:fillRect/>
          </a:stretch>
        </p:blipFill>
        <p:spPr>
          <a:xfrm>
            <a:off x="10325539" y="358829"/>
            <a:ext cx="1350646" cy="1425130"/>
          </a:xfrm>
          <a:prstGeom prst="rect">
            <a:avLst/>
          </a:prstGeom>
        </p:spPr>
      </p:pic>
    </p:spTree>
    <p:extLst>
      <p:ext uri="{BB962C8B-B14F-4D97-AF65-F5344CB8AC3E}">
        <p14:creationId xmlns:p14="http://schemas.microsoft.com/office/powerpoint/2010/main" val="17131027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110</TotalTime>
  <Words>801</Words>
  <Application>Microsoft Office PowerPoint</Application>
  <PresentationFormat>Widescreen</PresentationFormat>
  <Paragraphs>60</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Corbel</vt:lpstr>
      <vt:lpstr>Wingdings</vt:lpstr>
      <vt:lpstr>Banded</vt:lpstr>
      <vt:lpstr>2019 lotg changes</vt:lpstr>
      <vt:lpstr>JUNIOR COORDINATORS </vt:lpstr>
      <vt:lpstr>LAW 4 – THE PLAYERS' EQUIPMENT</vt:lpstr>
      <vt:lpstr>LAW 4 – THE PLAYERS' EQUIPMENT cont</vt:lpstr>
      <vt:lpstr>LAW 5 – THE referee</vt:lpstr>
      <vt:lpstr>LAW 6 – THE OTHER MATCH OFFICIALS</vt:lpstr>
      <vt:lpstr>LAW 7 – THE DURATION OF THE MATCH</vt:lpstr>
      <vt:lpstr>LAW 10 – determining the outcome       of the match</vt:lpstr>
      <vt:lpstr>LAW 12 – FOULS &amp; MISCONDUCT</vt:lpstr>
      <vt:lpstr>LAW 12 – FOULS &amp; MISCONDUCT cont.</vt:lpstr>
      <vt:lpstr>LAW 13 – FREE KICKS</vt:lpstr>
      <vt:lpstr>LAW 15 – THE THROW IN </vt:lpstr>
    </vt:vector>
  </TitlesOfParts>
  <Company>NSW Parliament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March General Meeting &amp; Pre-Season Briefing</dc:title>
  <dc:creator>Toby Williams</dc:creator>
  <cp:lastModifiedBy>Toby Williams</cp:lastModifiedBy>
  <cp:revision>15</cp:revision>
  <cp:lastPrinted>2019-03-18T04:59:14Z</cp:lastPrinted>
  <dcterms:created xsi:type="dcterms:W3CDTF">2019-03-18T01:25:27Z</dcterms:created>
  <dcterms:modified xsi:type="dcterms:W3CDTF">2019-03-20T04:30:37Z</dcterms:modified>
</cp:coreProperties>
</file>