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3" r:id="rId7"/>
    <p:sldId id="264" r:id="rId8"/>
    <p:sldId id="260" r:id="rId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3/16/2019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3/16/2019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3/16/2019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3/16/2019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5613" y="1993474"/>
            <a:ext cx="8829168" cy="1646302"/>
          </a:xfrm>
        </p:spPr>
        <p:txBody>
          <a:bodyPr/>
          <a:lstStyle/>
          <a:p>
            <a:pPr algn="l"/>
            <a:r>
              <a:rPr lang="en-AU" sz="4400" b="1" dirty="0">
                <a:solidFill>
                  <a:schemeClr val="accent2">
                    <a:lumMod val="75000"/>
                  </a:schemeClr>
                </a:solidFill>
              </a:rPr>
              <a:t>MWFA Temporary Dismissal </a:t>
            </a:r>
            <a:br>
              <a:rPr lang="en-AU" sz="4400" b="1" dirty="0">
                <a:solidFill>
                  <a:schemeClr val="accent2">
                    <a:lumMod val="75000"/>
                  </a:schemeClr>
                </a:solidFill>
              </a:rPr>
            </a:br>
            <a:r>
              <a:rPr lang="en-AU" sz="4400" b="1" dirty="0">
                <a:solidFill>
                  <a:schemeClr val="accent2">
                    <a:lumMod val="75000"/>
                  </a:schemeClr>
                </a:solidFill>
              </a:rPr>
              <a:t>2019 Procedure</a:t>
            </a:r>
            <a:endParaRPr lang="en-AU" sz="4400" dirty="0">
              <a:solidFill>
                <a:schemeClr val="accent2">
                  <a:lumMod val="75000"/>
                </a:schemeClr>
              </a:solidFill>
            </a:endParaRPr>
          </a:p>
        </p:txBody>
      </p:sp>
      <p:sp>
        <p:nvSpPr>
          <p:cNvPr id="3" name="Subtitle 2"/>
          <p:cNvSpPr>
            <a:spLocks noGrp="1"/>
          </p:cNvSpPr>
          <p:nvPr>
            <p:ph type="subTitle" idx="1"/>
          </p:nvPr>
        </p:nvSpPr>
        <p:spPr>
          <a:xfrm>
            <a:off x="852726" y="3785596"/>
            <a:ext cx="7766936" cy="865427"/>
          </a:xfrm>
        </p:spPr>
        <p:txBody>
          <a:bodyPr>
            <a:noAutofit/>
          </a:bodyPr>
          <a:lstStyle/>
          <a:p>
            <a:pPr algn="l">
              <a:spcBef>
                <a:spcPts val="0"/>
              </a:spcBef>
            </a:pPr>
            <a:r>
              <a:rPr lang="en-AU" sz="2400" dirty="0"/>
              <a:t>Frank Maiuolo</a:t>
            </a:r>
          </a:p>
          <a:p>
            <a:pPr algn="l">
              <a:spcBef>
                <a:spcPts val="0"/>
              </a:spcBef>
            </a:pPr>
            <a:r>
              <a:rPr lang="en-AU" sz="2400" dirty="0"/>
              <a:t>MWFRA - Branch Coach</a:t>
            </a:r>
          </a:p>
        </p:txBody>
      </p:sp>
      <p:sp>
        <p:nvSpPr>
          <p:cNvPr id="4" name="Rectangle 3"/>
          <p:cNvSpPr/>
          <p:nvPr/>
        </p:nvSpPr>
        <p:spPr>
          <a:xfrm>
            <a:off x="130548" y="6512627"/>
            <a:ext cx="1800493" cy="276999"/>
          </a:xfrm>
          <a:prstGeom prst="rect">
            <a:avLst/>
          </a:prstGeom>
        </p:spPr>
        <p:txBody>
          <a:bodyPr wrap="none">
            <a:spAutoFit/>
          </a:bodyPr>
          <a:lstStyle/>
          <a:p>
            <a:r>
              <a:rPr lang="en-AU" sz="1200" dirty="0">
                <a:solidFill>
                  <a:schemeClr val="bg2">
                    <a:lumMod val="25000"/>
                  </a:schemeClr>
                </a:solidFill>
              </a:rPr>
              <a:t>For use by MWFRA only.</a:t>
            </a:r>
          </a:p>
        </p:txBody>
      </p:sp>
    </p:spTree>
    <p:extLst>
      <p:ext uri="{BB962C8B-B14F-4D97-AF65-F5344CB8AC3E}">
        <p14:creationId xmlns:p14="http://schemas.microsoft.com/office/powerpoint/2010/main" val="1694465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83765"/>
            <a:ext cx="8965430" cy="1396714"/>
          </a:xfrm>
        </p:spPr>
        <p:txBody>
          <a:bodyPr>
            <a:normAutofit fontScale="90000"/>
          </a:bodyPr>
          <a:lstStyle/>
          <a:p>
            <a:r>
              <a:rPr lang="en-AU" sz="4400" b="1" dirty="0">
                <a:solidFill>
                  <a:schemeClr val="accent2">
                    <a:lumMod val="75000"/>
                  </a:schemeClr>
                </a:solidFill>
              </a:rPr>
              <a:t>Temporary Dismissal </a:t>
            </a:r>
            <a:br>
              <a:rPr lang="en-AU" sz="4400" b="1" dirty="0">
                <a:solidFill>
                  <a:schemeClr val="accent2">
                    <a:lumMod val="75000"/>
                  </a:schemeClr>
                </a:solidFill>
              </a:rPr>
            </a:br>
            <a:r>
              <a:rPr lang="en-AU" sz="4400" b="1" dirty="0">
                <a:solidFill>
                  <a:schemeClr val="accent2">
                    <a:lumMod val="75000"/>
                  </a:schemeClr>
                </a:solidFill>
              </a:rPr>
              <a:t> </a:t>
            </a:r>
            <a:r>
              <a:rPr lang="en-AU" sz="4000" dirty="0"/>
              <a:t>Procedure</a:t>
            </a:r>
            <a:endParaRPr lang="en-AU" sz="4000" b="1" dirty="0">
              <a:solidFill>
                <a:schemeClr val="accent2">
                  <a:lumMod val="75000"/>
                </a:schemeClr>
              </a:solidFill>
            </a:endParaRPr>
          </a:p>
        </p:txBody>
      </p:sp>
      <p:sp>
        <p:nvSpPr>
          <p:cNvPr id="3" name="Content Placeholder 2"/>
          <p:cNvSpPr>
            <a:spLocks noGrp="1"/>
          </p:cNvSpPr>
          <p:nvPr>
            <p:ph idx="1"/>
          </p:nvPr>
        </p:nvSpPr>
        <p:spPr>
          <a:xfrm>
            <a:off x="519288" y="2166409"/>
            <a:ext cx="9403644" cy="2246921"/>
          </a:xfrm>
        </p:spPr>
        <p:txBody>
          <a:bodyPr/>
          <a:lstStyle/>
          <a:p>
            <a:r>
              <a:rPr lang="en-AU" sz="2000" dirty="0"/>
              <a:t>A temporary dismissal </a:t>
            </a:r>
            <a:r>
              <a:rPr lang="en-AU" sz="2000" dirty="0">
                <a:solidFill>
                  <a:schemeClr val="accent2">
                    <a:lumMod val="75000"/>
                  </a:schemeClr>
                </a:solidFill>
              </a:rPr>
              <a:t>(TD) </a:t>
            </a:r>
            <a:r>
              <a:rPr lang="en-AU" sz="2000" dirty="0"/>
              <a:t>incurs a caution – yellow card </a:t>
            </a:r>
            <a:r>
              <a:rPr lang="en-AU" sz="2000" dirty="0">
                <a:solidFill>
                  <a:schemeClr val="accent2">
                    <a:lumMod val="75000"/>
                  </a:schemeClr>
                </a:solidFill>
              </a:rPr>
              <a:t>(YC)</a:t>
            </a:r>
            <a:r>
              <a:rPr lang="en-AU" sz="2000" dirty="0"/>
              <a:t> for the offence of ‘dissent’ by word or action, applicable to on-field players only (including goalkeepers). </a:t>
            </a:r>
          </a:p>
          <a:p>
            <a:endParaRPr lang="en-AU" sz="1600" dirty="0"/>
          </a:p>
          <a:p>
            <a:r>
              <a:rPr lang="en-AU" sz="2000" dirty="0"/>
              <a:t>The referee shows the offending player a YC for ‘dissent’ by word or action towards any Match Official and points with both arms to the technical area. </a:t>
            </a:r>
          </a:p>
          <a:p>
            <a:endParaRPr lang="en-AU" dirty="0"/>
          </a:p>
        </p:txBody>
      </p:sp>
      <p:sp>
        <p:nvSpPr>
          <p:cNvPr id="4" name="Rectangle: Rounded Corners 3">
            <a:extLst/>
          </p:cNvPr>
          <p:cNvSpPr>
            <a:spLocks noChangeAspect="1"/>
          </p:cNvSpPr>
          <p:nvPr/>
        </p:nvSpPr>
        <p:spPr>
          <a:xfrm rot="19795010">
            <a:off x="6254725" y="293823"/>
            <a:ext cx="1091733" cy="1637602"/>
          </a:xfrm>
          <a:prstGeom prst="roundRect">
            <a:avLst/>
          </a:prstGeom>
          <a:solidFill>
            <a:srgbClr val="FFFF00"/>
          </a:solidFill>
          <a:ln w="12700">
            <a:solidFill>
              <a:schemeClr val="accent1">
                <a:shade val="50000"/>
                <a:alpha val="50000"/>
              </a:schemeClr>
            </a:solidFill>
          </a:ln>
          <a:effectLst>
            <a:outerShdw blurRad="50800" dist="38100" dir="8100000" algn="tr" rotWithShape="0">
              <a:prstClr val="black">
                <a:alpha val="40000"/>
              </a:prstClr>
            </a:outerShdw>
          </a:effectLst>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rgbClr val="FF0000"/>
              </a:solidFill>
              <a:latin typeface="Calibri"/>
            </a:endParaRPr>
          </a:p>
        </p:txBody>
      </p:sp>
      <p:sp>
        <p:nvSpPr>
          <p:cNvPr id="5" name="Rectangle 4"/>
          <p:cNvSpPr/>
          <p:nvPr/>
        </p:nvSpPr>
        <p:spPr>
          <a:xfrm>
            <a:off x="547007" y="6512627"/>
            <a:ext cx="1800493" cy="276999"/>
          </a:xfrm>
          <a:prstGeom prst="rect">
            <a:avLst/>
          </a:prstGeom>
        </p:spPr>
        <p:txBody>
          <a:bodyPr wrap="none">
            <a:spAutoFit/>
          </a:bodyPr>
          <a:lstStyle/>
          <a:p>
            <a:r>
              <a:rPr lang="en-AU" sz="1200" dirty="0">
                <a:solidFill>
                  <a:schemeClr val="bg2">
                    <a:lumMod val="25000"/>
                  </a:schemeClr>
                </a:solidFill>
              </a:rPr>
              <a:t>For use by MWFRA only.</a:t>
            </a:r>
          </a:p>
        </p:txBody>
      </p:sp>
      <p:pic>
        <p:nvPicPr>
          <p:cNvPr id="11" name="Picture 10"/>
          <p:cNvPicPr>
            <a:picLocks noChangeAspect="1"/>
          </p:cNvPicPr>
          <p:nvPr/>
        </p:nvPicPr>
        <p:blipFill>
          <a:blip r:embed="rId2"/>
          <a:stretch>
            <a:fillRect/>
          </a:stretch>
        </p:blipFill>
        <p:spPr>
          <a:xfrm>
            <a:off x="2273480" y="4484988"/>
            <a:ext cx="5614903" cy="2261812"/>
          </a:xfrm>
          <a:prstGeom prst="rect">
            <a:avLst/>
          </a:prstGeom>
        </p:spPr>
      </p:pic>
    </p:spTree>
    <p:extLst>
      <p:ext uri="{BB962C8B-B14F-4D97-AF65-F5344CB8AC3E}">
        <p14:creationId xmlns:p14="http://schemas.microsoft.com/office/powerpoint/2010/main" val="395572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76044"/>
            <a:ext cx="8596668" cy="1068198"/>
          </a:xfrm>
        </p:spPr>
        <p:txBody>
          <a:bodyPr>
            <a:noAutofit/>
          </a:bodyPr>
          <a:lstStyle/>
          <a:p>
            <a:r>
              <a:rPr lang="en-AU" sz="4000" b="1" dirty="0">
                <a:solidFill>
                  <a:schemeClr val="accent2">
                    <a:lumMod val="75000"/>
                  </a:schemeClr>
                </a:solidFill>
              </a:rPr>
              <a:t>Temporary Dismissal</a:t>
            </a:r>
            <a:br>
              <a:rPr lang="en-AU" sz="4400" b="1" dirty="0">
                <a:solidFill>
                  <a:schemeClr val="accent2">
                    <a:lumMod val="75000"/>
                  </a:schemeClr>
                </a:solidFill>
              </a:rPr>
            </a:br>
            <a:r>
              <a:rPr lang="en-AU" dirty="0"/>
              <a:t>Duration</a:t>
            </a:r>
          </a:p>
        </p:txBody>
      </p:sp>
      <p:sp>
        <p:nvSpPr>
          <p:cNvPr id="3" name="Content Placeholder 2"/>
          <p:cNvSpPr>
            <a:spLocks noGrp="1"/>
          </p:cNvSpPr>
          <p:nvPr>
            <p:ph idx="1"/>
          </p:nvPr>
        </p:nvSpPr>
        <p:spPr>
          <a:xfrm>
            <a:off x="332140" y="1841807"/>
            <a:ext cx="10335859" cy="3880773"/>
          </a:xfrm>
        </p:spPr>
        <p:txBody>
          <a:bodyPr>
            <a:normAutofit/>
          </a:bodyPr>
          <a:lstStyle/>
          <a:p>
            <a:pPr marL="0" indent="0">
              <a:buNone/>
            </a:pPr>
            <a:endParaRPr lang="en-AU" sz="3200" b="1" dirty="0">
              <a:solidFill>
                <a:schemeClr val="accent2">
                  <a:lumMod val="75000"/>
                </a:schemeClr>
              </a:solidFill>
            </a:endParaRPr>
          </a:p>
          <a:p>
            <a:pPr marL="0" lvl="0" indent="0">
              <a:buNone/>
            </a:pPr>
            <a:endParaRPr lang="en-AU" sz="2200" b="1" dirty="0">
              <a:solidFill>
                <a:srgbClr val="0070C0"/>
              </a:solidFill>
            </a:endParaRPr>
          </a:p>
          <a:p>
            <a:pPr lvl="0"/>
            <a:r>
              <a:rPr lang="en-AU" sz="2400" dirty="0"/>
              <a:t>TD period is </a:t>
            </a:r>
            <a:r>
              <a:rPr lang="en-AU" sz="2400" dirty="0">
                <a:solidFill>
                  <a:srgbClr val="0070C0"/>
                </a:solidFill>
              </a:rPr>
              <a:t>5 minutes </a:t>
            </a:r>
            <a:r>
              <a:rPr lang="en-AU" sz="2400" dirty="0"/>
              <a:t>for games of </a:t>
            </a:r>
            <a:r>
              <a:rPr lang="en-AU" sz="2400" dirty="0">
                <a:solidFill>
                  <a:srgbClr val="0070C0"/>
                </a:solidFill>
              </a:rPr>
              <a:t>60 minutes and less </a:t>
            </a:r>
            <a:r>
              <a:rPr lang="en-AU" sz="2400" dirty="0"/>
              <a:t>(U12-U14)</a:t>
            </a:r>
          </a:p>
          <a:p>
            <a:pPr lvl="0"/>
            <a:endParaRPr lang="en-AU" sz="2400" dirty="0"/>
          </a:p>
          <a:p>
            <a:pPr lvl="0"/>
            <a:r>
              <a:rPr lang="en-AU" sz="2400" dirty="0"/>
              <a:t>TD period is </a:t>
            </a:r>
            <a:r>
              <a:rPr lang="en-AU" sz="2400" dirty="0">
                <a:solidFill>
                  <a:srgbClr val="0070C0"/>
                </a:solidFill>
              </a:rPr>
              <a:t>10 minutes</a:t>
            </a:r>
            <a:r>
              <a:rPr lang="en-AU" sz="2400" dirty="0"/>
              <a:t> for games </a:t>
            </a:r>
            <a:r>
              <a:rPr lang="en-AU" sz="2400" dirty="0">
                <a:solidFill>
                  <a:srgbClr val="0070C0"/>
                </a:solidFill>
              </a:rPr>
              <a:t>over 60 minutes </a:t>
            </a:r>
            <a:r>
              <a:rPr lang="en-AU" sz="2400" dirty="0"/>
              <a:t>(U15 and up)</a:t>
            </a:r>
          </a:p>
          <a:p>
            <a:pPr marL="0" lvl="0" indent="0">
              <a:buNone/>
            </a:pPr>
            <a:endParaRPr lang="en-AU" sz="2000" dirty="0"/>
          </a:p>
          <a:p>
            <a:endParaRPr lang="en-AU" dirty="0"/>
          </a:p>
        </p:txBody>
      </p:sp>
      <p:pic>
        <p:nvPicPr>
          <p:cNvPr id="5" name="Picture 4"/>
          <p:cNvPicPr>
            <a:picLocks noChangeAspect="1"/>
          </p:cNvPicPr>
          <p:nvPr/>
        </p:nvPicPr>
        <p:blipFill>
          <a:blip r:embed="rId2"/>
          <a:stretch>
            <a:fillRect/>
          </a:stretch>
        </p:blipFill>
        <p:spPr>
          <a:xfrm>
            <a:off x="6553044" y="149346"/>
            <a:ext cx="1676555" cy="2514832"/>
          </a:xfrm>
          <a:prstGeom prst="rect">
            <a:avLst/>
          </a:prstGeom>
        </p:spPr>
      </p:pic>
      <p:sp>
        <p:nvSpPr>
          <p:cNvPr id="6" name="Rectangle 5"/>
          <p:cNvSpPr/>
          <p:nvPr/>
        </p:nvSpPr>
        <p:spPr>
          <a:xfrm>
            <a:off x="483626" y="6512627"/>
            <a:ext cx="1800493" cy="276999"/>
          </a:xfrm>
          <a:prstGeom prst="rect">
            <a:avLst/>
          </a:prstGeom>
        </p:spPr>
        <p:txBody>
          <a:bodyPr wrap="none">
            <a:spAutoFit/>
          </a:bodyPr>
          <a:lstStyle/>
          <a:p>
            <a:r>
              <a:rPr lang="en-AU" sz="1200" dirty="0">
                <a:solidFill>
                  <a:schemeClr val="bg2">
                    <a:lumMod val="25000"/>
                  </a:schemeClr>
                </a:solidFill>
              </a:rPr>
              <a:t>For use by MWFRA only.</a:t>
            </a:r>
          </a:p>
        </p:txBody>
      </p:sp>
    </p:spTree>
    <p:extLst>
      <p:ext uri="{BB962C8B-B14F-4D97-AF65-F5344CB8AC3E}">
        <p14:creationId xmlns:p14="http://schemas.microsoft.com/office/powerpoint/2010/main" val="2425232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866" y="553155"/>
            <a:ext cx="5542846" cy="1320800"/>
          </a:xfrm>
        </p:spPr>
        <p:txBody>
          <a:bodyPr>
            <a:normAutofit/>
          </a:bodyPr>
          <a:lstStyle/>
          <a:p>
            <a:r>
              <a:rPr lang="en-AU" sz="4000" b="1" dirty="0">
                <a:solidFill>
                  <a:schemeClr val="accent2">
                    <a:lumMod val="75000"/>
                  </a:schemeClr>
                </a:solidFill>
              </a:rPr>
              <a:t>Temporary Dismissal  </a:t>
            </a:r>
            <a:br>
              <a:rPr lang="en-AU" dirty="0"/>
            </a:br>
            <a:r>
              <a:rPr lang="en-AU" sz="3400" dirty="0"/>
              <a:t>Time keeping</a:t>
            </a:r>
          </a:p>
        </p:txBody>
      </p:sp>
      <p:sp>
        <p:nvSpPr>
          <p:cNvPr id="3" name="Content Placeholder 2"/>
          <p:cNvSpPr>
            <a:spLocks noGrp="1"/>
          </p:cNvSpPr>
          <p:nvPr>
            <p:ph idx="1"/>
          </p:nvPr>
        </p:nvSpPr>
        <p:spPr>
          <a:xfrm>
            <a:off x="483452" y="2061207"/>
            <a:ext cx="9541079" cy="4463772"/>
          </a:xfrm>
        </p:spPr>
        <p:txBody>
          <a:bodyPr>
            <a:normAutofit fontScale="92500"/>
          </a:bodyPr>
          <a:lstStyle/>
          <a:p>
            <a:pPr marL="0" lvl="0" indent="0">
              <a:buNone/>
            </a:pPr>
            <a:r>
              <a:rPr lang="en-AU" sz="2200" b="1" dirty="0">
                <a:solidFill>
                  <a:schemeClr val="accent2">
                    <a:lumMod val="75000"/>
                  </a:schemeClr>
                </a:solidFill>
              </a:rPr>
              <a:t>Start of TD period</a:t>
            </a:r>
          </a:p>
          <a:p>
            <a:r>
              <a:rPr lang="en-AU" sz="2100" dirty="0">
                <a:solidFill>
                  <a:schemeClr val="tx1"/>
                </a:solidFill>
              </a:rPr>
              <a:t>After the player has left the field of play, </a:t>
            </a:r>
            <a:r>
              <a:rPr lang="en-AU" sz="2100" u="sng" dirty="0">
                <a:solidFill>
                  <a:srgbClr val="0070C0"/>
                </a:solidFill>
              </a:rPr>
              <a:t>the temporary dismissal period begins from when play is restarted.</a:t>
            </a:r>
            <a:r>
              <a:rPr lang="en-AU" sz="2100" dirty="0">
                <a:solidFill>
                  <a:schemeClr val="tx1"/>
                </a:solidFill>
              </a:rPr>
              <a:t> </a:t>
            </a:r>
            <a:r>
              <a:rPr lang="en-AU" sz="2100" dirty="0"/>
              <a:t>The referee will manage the timing of the dismissal period by recording the commencement time of the TD and take note of the expected completion time. This responsibility may be delegated to one of The Other Match Officials.</a:t>
            </a:r>
          </a:p>
          <a:p>
            <a:endParaRPr lang="en-AU" sz="1300" dirty="0"/>
          </a:p>
          <a:p>
            <a:pPr marL="0" indent="0">
              <a:buNone/>
            </a:pPr>
            <a:r>
              <a:rPr lang="en-AU" sz="2200" b="1" dirty="0">
                <a:solidFill>
                  <a:schemeClr val="accent2">
                    <a:lumMod val="75000"/>
                  </a:schemeClr>
                </a:solidFill>
              </a:rPr>
              <a:t>Completion of TD period</a:t>
            </a:r>
          </a:p>
          <a:p>
            <a:r>
              <a:rPr lang="en-AU" sz="2100" dirty="0"/>
              <a:t>Once the TD period has been completed, the same player may return from the halfway line, </a:t>
            </a:r>
            <a:r>
              <a:rPr lang="en-AU" sz="2100" u="sng" dirty="0">
                <a:solidFill>
                  <a:srgbClr val="0070C0"/>
                </a:solidFill>
              </a:rPr>
              <a:t>only after receiving the referee’s permission</a:t>
            </a:r>
            <a:r>
              <a:rPr lang="en-AU" sz="2100" dirty="0"/>
              <a:t>, which may be given whilst the ball is in play. The Referee must wait for an appropriate time to call the player back on (similar to an injured player returning to the field). This may result in the dismissal period being slightly extended.</a:t>
            </a:r>
          </a:p>
          <a:p>
            <a:pPr marL="0" lvl="0" indent="0">
              <a:buNone/>
            </a:pPr>
            <a:endParaRPr lang="en-AU" dirty="0"/>
          </a:p>
          <a:p>
            <a:endParaRPr lang="en-AU" dirty="0"/>
          </a:p>
        </p:txBody>
      </p:sp>
      <p:sp>
        <p:nvSpPr>
          <p:cNvPr id="5" name="Rectangle 4"/>
          <p:cNvSpPr/>
          <p:nvPr/>
        </p:nvSpPr>
        <p:spPr>
          <a:xfrm>
            <a:off x="429309" y="6512627"/>
            <a:ext cx="1800493" cy="276999"/>
          </a:xfrm>
          <a:prstGeom prst="rect">
            <a:avLst/>
          </a:prstGeom>
        </p:spPr>
        <p:txBody>
          <a:bodyPr wrap="none">
            <a:spAutoFit/>
          </a:bodyPr>
          <a:lstStyle/>
          <a:p>
            <a:r>
              <a:rPr lang="en-AU" sz="1200" dirty="0">
                <a:solidFill>
                  <a:schemeClr val="bg2">
                    <a:lumMod val="25000"/>
                  </a:schemeClr>
                </a:solidFill>
              </a:rPr>
              <a:t>For use by MWFRA only.</a:t>
            </a:r>
          </a:p>
        </p:txBody>
      </p:sp>
      <p:pic>
        <p:nvPicPr>
          <p:cNvPr id="6" name="Picture 5"/>
          <p:cNvPicPr>
            <a:picLocks noChangeAspect="1"/>
          </p:cNvPicPr>
          <p:nvPr/>
        </p:nvPicPr>
        <p:blipFill rotWithShape="1">
          <a:blip r:embed="rId2"/>
          <a:srcRect l="12571" r="9538"/>
          <a:stretch/>
        </p:blipFill>
        <p:spPr>
          <a:xfrm>
            <a:off x="5983114" y="365903"/>
            <a:ext cx="3273778" cy="185626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99556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928059" cy="1320800"/>
          </a:xfrm>
        </p:spPr>
        <p:txBody>
          <a:bodyPr>
            <a:normAutofit fontScale="90000"/>
          </a:bodyPr>
          <a:lstStyle/>
          <a:p>
            <a:r>
              <a:rPr lang="en-AU" sz="4400" b="1" dirty="0">
                <a:solidFill>
                  <a:schemeClr val="accent2">
                    <a:lumMod val="75000"/>
                  </a:schemeClr>
                </a:solidFill>
              </a:rPr>
              <a:t>Temporary Dismissal  </a:t>
            </a:r>
            <a:br>
              <a:rPr lang="en-AU" dirty="0"/>
            </a:br>
            <a:r>
              <a:rPr lang="en-AU" sz="3800" dirty="0"/>
              <a:t>Substitution/interchange</a:t>
            </a:r>
            <a:br>
              <a:rPr lang="en-AU" b="1" dirty="0">
                <a:solidFill>
                  <a:schemeClr val="accent2">
                    <a:lumMod val="75000"/>
                  </a:schemeClr>
                </a:solidFill>
              </a:rPr>
            </a:br>
            <a:endParaRPr lang="en-AU" dirty="0"/>
          </a:p>
        </p:txBody>
      </p:sp>
      <p:sp>
        <p:nvSpPr>
          <p:cNvPr id="3" name="Content Placeholder 2"/>
          <p:cNvSpPr>
            <a:spLocks noGrp="1"/>
          </p:cNvSpPr>
          <p:nvPr>
            <p:ph idx="1"/>
          </p:nvPr>
        </p:nvSpPr>
        <p:spPr>
          <a:xfrm>
            <a:off x="406928" y="2300315"/>
            <a:ext cx="9497097" cy="3880773"/>
          </a:xfrm>
        </p:spPr>
        <p:txBody>
          <a:bodyPr>
            <a:normAutofit/>
          </a:bodyPr>
          <a:lstStyle/>
          <a:p>
            <a:r>
              <a:rPr lang="en-AU" sz="2000" dirty="0"/>
              <a:t>A TD player cannot be substituted/interchanged until the end of the TD period, provided play has been stopped and the team has not used all its permitted substitutes</a:t>
            </a:r>
          </a:p>
          <a:p>
            <a:r>
              <a:rPr lang="en-AU" sz="2000" dirty="0"/>
              <a:t>Where a player has already received a caution (YC) for any offence in a match and then commits dissent (YC), the TD cannot be used, as this player will be sent-off/Red Card for receiving a second caution in the same match and may not be replaced or substituted/interchanged</a:t>
            </a:r>
          </a:p>
          <a:p>
            <a:r>
              <a:rPr lang="en-AU" sz="2000" dirty="0"/>
              <a:t>A player serving a TD may be cautioned (YC) a second time whilst on the sideline for dissent, thus sent-off/Red Card after showing a second caution (YC). A TD player will be subject to a second caution (YC) if entering the field without the referee’s permission, equating to </a:t>
            </a:r>
            <a:r>
              <a:rPr lang="en-AU" sz="2000"/>
              <a:t>a send-off/Red Card.</a:t>
            </a:r>
            <a:endParaRPr lang="en-AU" sz="2000" dirty="0"/>
          </a:p>
          <a:p>
            <a:endParaRPr lang="en-AU" dirty="0"/>
          </a:p>
        </p:txBody>
      </p:sp>
      <p:pic>
        <p:nvPicPr>
          <p:cNvPr id="5" name="Picture 4"/>
          <p:cNvPicPr>
            <a:picLocks noChangeAspect="1"/>
          </p:cNvPicPr>
          <p:nvPr/>
        </p:nvPicPr>
        <p:blipFill>
          <a:blip r:embed="rId2"/>
          <a:stretch>
            <a:fillRect/>
          </a:stretch>
        </p:blipFill>
        <p:spPr>
          <a:xfrm>
            <a:off x="6225543" y="444617"/>
            <a:ext cx="2590451" cy="1614471"/>
          </a:xfrm>
          <a:prstGeom prst="rect">
            <a:avLst/>
          </a:prstGeom>
        </p:spPr>
      </p:pic>
      <p:sp>
        <p:nvSpPr>
          <p:cNvPr id="6" name="Rectangle 5"/>
          <p:cNvSpPr/>
          <p:nvPr/>
        </p:nvSpPr>
        <p:spPr>
          <a:xfrm>
            <a:off x="547004" y="6512627"/>
            <a:ext cx="1800493" cy="276999"/>
          </a:xfrm>
          <a:prstGeom prst="rect">
            <a:avLst/>
          </a:prstGeom>
        </p:spPr>
        <p:txBody>
          <a:bodyPr wrap="none">
            <a:spAutoFit/>
          </a:bodyPr>
          <a:lstStyle/>
          <a:p>
            <a:r>
              <a:rPr lang="en-AU" sz="1200" dirty="0">
                <a:solidFill>
                  <a:schemeClr val="bg2">
                    <a:lumMod val="25000"/>
                  </a:schemeClr>
                </a:solidFill>
              </a:rPr>
              <a:t>For use by MWFRA only.</a:t>
            </a:r>
          </a:p>
        </p:txBody>
      </p:sp>
    </p:spTree>
    <p:extLst>
      <p:ext uri="{BB962C8B-B14F-4D97-AF65-F5344CB8AC3E}">
        <p14:creationId xmlns:p14="http://schemas.microsoft.com/office/powerpoint/2010/main" val="1736135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928059" cy="1320800"/>
          </a:xfrm>
        </p:spPr>
        <p:txBody>
          <a:bodyPr>
            <a:normAutofit/>
          </a:bodyPr>
          <a:lstStyle/>
          <a:p>
            <a:r>
              <a:rPr lang="en-AU" sz="4000" b="1" dirty="0">
                <a:solidFill>
                  <a:schemeClr val="accent2">
                    <a:lumMod val="75000"/>
                  </a:schemeClr>
                </a:solidFill>
              </a:rPr>
              <a:t>Temporary Dismissal  </a:t>
            </a:r>
            <a:br>
              <a:rPr lang="en-AU" dirty="0"/>
            </a:br>
            <a:r>
              <a:rPr lang="en-AU" sz="3400" dirty="0"/>
              <a:t>Play is stopped</a:t>
            </a:r>
          </a:p>
        </p:txBody>
      </p:sp>
      <p:sp>
        <p:nvSpPr>
          <p:cNvPr id="3" name="Content Placeholder 2"/>
          <p:cNvSpPr>
            <a:spLocks noGrp="1"/>
          </p:cNvSpPr>
          <p:nvPr>
            <p:ph idx="1"/>
          </p:nvPr>
        </p:nvSpPr>
        <p:spPr>
          <a:xfrm>
            <a:off x="517319" y="2353979"/>
            <a:ext cx="9371747" cy="3880773"/>
          </a:xfrm>
        </p:spPr>
        <p:txBody>
          <a:bodyPr>
            <a:normAutofit fontScale="92500" lnSpcReduction="20000"/>
          </a:bodyPr>
          <a:lstStyle/>
          <a:p>
            <a:pPr marL="0" indent="0">
              <a:spcBef>
                <a:spcPts val="0"/>
              </a:spcBef>
              <a:buNone/>
            </a:pPr>
            <a:endParaRPr lang="en-AU" sz="1200" b="1" dirty="0">
              <a:solidFill>
                <a:schemeClr val="accent2"/>
              </a:solidFill>
            </a:endParaRPr>
          </a:p>
          <a:p>
            <a:pPr marL="0" indent="0">
              <a:spcBef>
                <a:spcPts val="0"/>
              </a:spcBef>
              <a:buNone/>
            </a:pPr>
            <a:r>
              <a:rPr lang="en-AU" sz="2200" b="1" dirty="0">
                <a:solidFill>
                  <a:schemeClr val="accent2">
                    <a:lumMod val="75000"/>
                  </a:schemeClr>
                </a:solidFill>
              </a:rPr>
              <a:t>TD at the conclusion of a half</a:t>
            </a:r>
          </a:p>
          <a:p>
            <a:r>
              <a:rPr lang="en-AU" sz="2200" dirty="0"/>
              <a:t>If a TD period has not been completed at the end of the first half (or second half when extra time is to be played) the remaining part of the TD period is served from the start of the second half (or start of extra time). The player is permitted to take part in Kicks from the Penalty Mark (penalty shoot-out). Stoppage time added to the end of a half counts towards the temporary dismissal period, applicable only to 90-minute games.</a:t>
            </a:r>
          </a:p>
          <a:p>
            <a:endParaRPr lang="en-AU" sz="2000" dirty="0"/>
          </a:p>
          <a:p>
            <a:pPr marL="0" indent="0">
              <a:spcBef>
                <a:spcPts val="0"/>
              </a:spcBef>
              <a:buNone/>
            </a:pPr>
            <a:r>
              <a:rPr lang="en-AU" sz="2200" b="1" dirty="0">
                <a:solidFill>
                  <a:schemeClr val="accent2">
                    <a:lumMod val="75000"/>
                  </a:schemeClr>
                </a:solidFill>
              </a:rPr>
              <a:t>Play is stopped to caution without a foul</a:t>
            </a:r>
          </a:p>
          <a:p>
            <a:r>
              <a:rPr lang="en-AU" sz="2200" dirty="0"/>
              <a:t>If play is stopped to caution (YC) and TD a player, play is restarted by an indirect free kick to the opposing team from the place the ball was positioned when play was stopped. If the ball is out of play, play is restarted according to the previous decision (i.e. throw in, corner kick, free kick etc…)</a:t>
            </a:r>
          </a:p>
          <a:p>
            <a:pPr marL="0" indent="0">
              <a:buNone/>
            </a:pPr>
            <a:endParaRPr lang="en-AU" dirty="0"/>
          </a:p>
        </p:txBody>
      </p:sp>
      <p:sp>
        <p:nvSpPr>
          <p:cNvPr id="5" name="Rectangle 4"/>
          <p:cNvSpPr/>
          <p:nvPr/>
        </p:nvSpPr>
        <p:spPr>
          <a:xfrm>
            <a:off x="501737" y="6512627"/>
            <a:ext cx="1800493" cy="276999"/>
          </a:xfrm>
          <a:prstGeom prst="rect">
            <a:avLst/>
          </a:prstGeom>
        </p:spPr>
        <p:txBody>
          <a:bodyPr wrap="none">
            <a:spAutoFit/>
          </a:bodyPr>
          <a:lstStyle/>
          <a:p>
            <a:r>
              <a:rPr lang="en-AU" sz="1200" dirty="0">
                <a:solidFill>
                  <a:schemeClr val="bg2">
                    <a:lumMod val="25000"/>
                  </a:schemeClr>
                </a:solidFill>
              </a:rPr>
              <a:t>For use by MWFRA only.</a:t>
            </a:r>
          </a:p>
        </p:txBody>
      </p:sp>
      <p:pic>
        <p:nvPicPr>
          <p:cNvPr id="6" name="Picture 5"/>
          <p:cNvPicPr>
            <a:picLocks noChangeAspect="1"/>
          </p:cNvPicPr>
          <p:nvPr/>
        </p:nvPicPr>
        <p:blipFill>
          <a:blip r:embed="rId2"/>
          <a:stretch>
            <a:fillRect/>
          </a:stretch>
        </p:blipFill>
        <p:spPr>
          <a:xfrm>
            <a:off x="6111990" y="31092"/>
            <a:ext cx="2986854" cy="2870152"/>
          </a:xfrm>
          <a:prstGeom prst="rect">
            <a:avLst/>
          </a:prstGeom>
        </p:spPr>
      </p:pic>
    </p:spTree>
    <p:extLst>
      <p:ext uri="{BB962C8B-B14F-4D97-AF65-F5344CB8AC3E}">
        <p14:creationId xmlns:p14="http://schemas.microsoft.com/office/powerpoint/2010/main" val="3455849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928059" cy="1320800"/>
          </a:xfrm>
        </p:spPr>
        <p:txBody>
          <a:bodyPr>
            <a:noAutofit/>
          </a:bodyPr>
          <a:lstStyle/>
          <a:p>
            <a:r>
              <a:rPr lang="en-AU" sz="4000" b="1" dirty="0">
                <a:solidFill>
                  <a:schemeClr val="accent2">
                    <a:lumMod val="75000"/>
                  </a:schemeClr>
                </a:solidFill>
              </a:rPr>
              <a:t>Additional Clarification  </a:t>
            </a:r>
          </a:p>
        </p:txBody>
      </p:sp>
      <p:sp>
        <p:nvSpPr>
          <p:cNvPr id="3" name="Content Placeholder 2"/>
          <p:cNvSpPr>
            <a:spLocks noGrp="1"/>
          </p:cNvSpPr>
          <p:nvPr>
            <p:ph idx="1"/>
          </p:nvPr>
        </p:nvSpPr>
        <p:spPr>
          <a:xfrm>
            <a:off x="585054" y="2382531"/>
            <a:ext cx="9224990" cy="3880773"/>
          </a:xfrm>
        </p:spPr>
        <p:txBody>
          <a:bodyPr>
            <a:normAutofit/>
          </a:bodyPr>
          <a:lstStyle/>
          <a:p>
            <a:pPr marL="0" indent="0">
              <a:spcBef>
                <a:spcPts val="0"/>
              </a:spcBef>
              <a:buNone/>
            </a:pPr>
            <a:endParaRPr lang="en-AU" sz="2200" b="1" dirty="0">
              <a:solidFill>
                <a:schemeClr val="accent2"/>
              </a:solidFill>
            </a:endParaRPr>
          </a:p>
          <a:p>
            <a:r>
              <a:rPr lang="en-AU" sz="2200" dirty="0"/>
              <a:t>A TD player is permitted to ‘warm-up’ under the same conditions as a substitute (i.e. must be wearing a bib </a:t>
            </a:r>
            <a:r>
              <a:rPr lang="en-AU" sz="2200" dirty="0" err="1"/>
              <a:t>etc</a:t>
            </a:r>
            <a:r>
              <a:rPr lang="en-AU" sz="2200" dirty="0"/>
              <a:t>…)</a:t>
            </a:r>
          </a:p>
          <a:p>
            <a:r>
              <a:rPr lang="en-AU" sz="2200" dirty="0"/>
              <a:t>It is possible to have more than one player from the same team TD. Thus, if a team is reduced to fewer than seven players at any given time, the game must be abandoned. </a:t>
            </a:r>
          </a:p>
          <a:p>
            <a:r>
              <a:rPr lang="en-AU" sz="2200" dirty="0"/>
              <a:t>A team official or substitute guilty of dissent receives a caution (YC), though they do not serve the TD time ban. If the ball was in play, an indirect free kick is awarded to the opposing team.</a:t>
            </a:r>
          </a:p>
          <a:p>
            <a:pPr marL="0" indent="0">
              <a:buNone/>
            </a:pPr>
            <a:endParaRPr lang="en-AU" sz="2200" dirty="0"/>
          </a:p>
        </p:txBody>
      </p:sp>
      <p:pic>
        <p:nvPicPr>
          <p:cNvPr id="5" name="Picture 4"/>
          <p:cNvPicPr>
            <a:picLocks noChangeAspect="1"/>
          </p:cNvPicPr>
          <p:nvPr/>
        </p:nvPicPr>
        <p:blipFill>
          <a:blip r:embed="rId2"/>
          <a:stretch>
            <a:fillRect/>
          </a:stretch>
        </p:blipFill>
        <p:spPr>
          <a:xfrm>
            <a:off x="6719304" y="129591"/>
            <a:ext cx="2365253" cy="2365253"/>
          </a:xfrm>
          <a:prstGeom prst="rect">
            <a:avLst/>
          </a:prstGeom>
        </p:spPr>
      </p:pic>
      <p:sp>
        <p:nvSpPr>
          <p:cNvPr id="6" name="Rectangle 5"/>
          <p:cNvSpPr/>
          <p:nvPr/>
        </p:nvSpPr>
        <p:spPr>
          <a:xfrm>
            <a:off x="483627" y="6512627"/>
            <a:ext cx="1800493" cy="276999"/>
          </a:xfrm>
          <a:prstGeom prst="rect">
            <a:avLst/>
          </a:prstGeom>
        </p:spPr>
        <p:txBody>
          <a:bodyPr wrap="none">
            <a:spAutoFit/>
          </a:bodyPr>
          <a:lstStyle/>
          <a:p>
            <a:r>
              <a:rPr lang="en-AU" sz="1200" dirty="0">
                <a:solidFill>
                  <a:schemeClr val="bg2">
                    <a:lumMod val="25000"/>
                  </a:schemeClr>
                </a:solidFill>
              </a:rPr>
              <a:t>For use by MWFRA only.</a:t>
            </a:r>
          </a:p>
        </p:txBody>
      </p:sp>
    </p:spTree>
    <p:extLst>
      <p:ext uri="{BB962C8B-B14F-4D97-AF65-F5344CB8AC3E}">
        <p14:creationId xmlns:p14="http://schemas.microsoft.com/office/powerpoint/2010/main" val="500208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4400" b="1" dirty="0">
                <a:solidFill>
                  <a:schemeClr val="accent2">
                    <a:lumMod val="75000"/>
                  </a:schemeClr>
                </a:solidFill>
              </a:rPr>
              <a:t>Have a Question?</a:t>
            </a:r>
          </a:p>
        </p:txBody>
      </p:sp>
      <p:sp>
        <p:nvSpPr>
          <p:cNvPr id="3" name="Content Placeholder 2"/>
          <p:cNvSpPr>
            <a:spLocks noGrp="1"/>
          </p:cNvSpPr>
          <p:nvPr>
            <p:ph idx="1"/>
          </p:nvPr>
        </p:nvSpPr>
        <p:spPr>
          <a:xfrm>
            <a:off x="677334" y="1946098"/>
            <a:ext cx="8596668" cy="3880773"/>
          </a:xfrm>
        </p:spPr>
        <p:txBody>
          <a:bodyPr>
            <a:normAutofit fontScale="92500" lnSpcReduction="10000"/>
          </a:bodyPr>
          <a:lstStyle/>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pPr marL="0" indent="0" algn="ctr">
              <a:buNone/>
            </a:pPr>
            <a:r>
              <a:rPr lang="en-AU" sz="4000" i="1" dirty="0">
                <a:solidFill>
                  <a:schemeClr val="accent2">
                    <a:lumMod val="75000"/>
                  </a:schemeClr>
                </a:solidFill>
              </a:rPr>
              <a:t>MWFRA Branch Coach has answers </a:t>
            </a:r>
          </a:p>
        </p:txBody>
      </p:sp>
      <p:pic>
        <p:nvPicPr>
          <p:cNvPr id="4" name="Picture 3"/>
          <p:cNvPicPr>
            <a:picLocks noChangeAspect="1"/>
          </p:cNvPicPr>
          <p:nvPr/>
        </p:nvPicPr>
        <p:blipFill>
          <a:blip r:embed="rId2"/>
          <a:stretch>
            <a:fillRect/>
          </a:stretch>
        </p:blipFill>
        <p:spPr>
          <a:xfrm>
            <a:off x="3270152" y="2022672"/>
            <a:ext cx="3616067" cy="2722522"/>
          </a:xfrm>
          <a:prstGeom prst="rect">
            <a:avLst/>
          </a:prstGeom>
        </p:spPr>
      </p:pic>
      <p:sp>
        <p:nvSpPr>
          <p:cNvPr id="5" name="Rectangle 4"/>
          <p:cNvSpPr/>
          <p:nvPr/>
        </p:nvSpPr>
        <p:spPr>
          <a:xfrm>
            <a:off x="456470" y="6512627"/>
            <a:ext cx="1800493" cy="276999"/>
          </a:xfrm>
          <a:prstGeom prst="rect">
            <a:avLst/>
          </a:prstGeom>
        </p:spPr>
        <p:txBody>
          <a:bodyPr wrap="none">
            <a:spAutoFit/>
          </a:bodyPr>
          <a:lstStyle/>
          <a:p>
            <a:r>
              <a:rPr lang="en-AU" sz="1200" dirty="0">
                <a:solidFill>
                  <a:schemeClr val="bg2">
                    <a:lumMod val="25000"/>
                  </a:schemeClr>
                </a:solidFill>
              </a:rPr>
              <a:t>For use by MWFRA only.</a:t>
            </a:r>
          </a:p>
        </p:txBody>
      </p:sp>
    </p:spTree>
    <p:extLst>
      <p:ext uri="{BB962C8B-B14F-4D97-AF65-F5344CB8AC3E}">
        <p14:creationId xmlns:p14="http://schemas.microsoft.com/office/powerpoint/2010/main" val="70929953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6397</TotalTime>
  <Words>748</Words>
  <Application>Microsoft Office PowerPoint</Application>
  <PresentationFormat>Widescreen</PresentationFormat>
  <Paragraphs>54</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Trebuchet MS</vt:lpstr>
      <vt:lpstr>Wingdings 3</vt:lpstr>
      <vt:lpstr>Facet</vt:lpstr>
      <vt:lpstr>MWFA Temporary Dismissal  2019 Procedure</vt:lpstr>
      <vt:lpstr>Temporary Dismissal   Procedure</vt:lpstr>
      <vt:lpstr>Temporary Dismissal Duration</vt:lpstr>
      <vt:lpstr>Temporary Dismissal   Time keeping</vt:lpstr>
      <vt:lpstr>Temporary Dismissal   Substitution/interchange </vt:lpstr>
      <vt:lpstr>Temporary Dismissal   Play is stopped</vt:lpstr>
      <vt:lpstr>Additional Clarification  </vt:lpstr>
      <vt:lpstr>Have a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MWFA temporary dismissals  2019 Procedure</dc:title>
  <dc:creator>Socratous, Richard (Genworth)</dc:creator>
  <cp:lastModifiedBy>Frank Maiuolo</cp:lastModifiedBy>
  <cp:revision>42</cp:revision>
  <cp:lastPrinted>2019-03-08T01:35:37Z</cp:lastPrinted>
  <dcterms:created xsi:type="dcterms:W3CDTF">2019-03-07T00:20:10Z</dcterms:created>
  <dcterms:modified xsi:type="dcterms:W3CDTF">2019-03-16T09:24:32Z</dcterms:modified>
</cp:coreProperties>
</file>